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62" r:id="rId2"/>
    <p:sldId id="264" r:id="rId3"/>
    <p:sldId id="277" r:id="rId4"/>
    <p:sldId id="282" r:id="rId5"/>
    <p:sldId id="278" r:id="rId6"/>
    <p:sldId id="265" r:id="rId7"/>
    <p:sldId id="269" r:id="rId8"/>
    <p:sldId id="279" r:id="rId9"/>
    <p:sldId id="267" r:id="rId10"/>
    <p:sldId id="283" r:id="rId11"/>
    <p:sldId id="268" r:id="rId12"/>
    <p:sldId id="271" r:id="rId13"/>
    <p:sldId id="272" r:id="rId14"/>
    <p:sldId id="274" r:id="rId15"/>
    <p:sldId id="275" r:id="rId16"/>
    <p:sldId id="285" r:id="rId17"/>
    <p:sldId id="280" r:id="rId18"/>
    <p:sldId id="286" r:id="rId19"/>
    <p:sldId id="287" r:id="rId20"/>
    <p:sldId id="288" r:id="rId21"/>
    <p:sldId id="289" r:id="rId22"/>
    <p:sldId id="290" r:id="rId23"/>
    <p:sldId id="284" r:id="rId24"/>
    <p:sldId id="270" r:id="rId2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17" autoAdjust="0"/>
  </p:normalViewPr>
  <p:slideViewPr>
    <p:cSldViewPr>
      <p:cViewPr>
        <p:scale>
          <a:sx n="60" d="100"/>
          <a:sy n="60" d="100"/>
        </p:scale>
        <p:origin x="-786" y="-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3DD32F-D3E6-4FEE-ADE2-44D86BAA8D9B}" type="datetimeFigureOut">
              <a:rPr lang="uk-UA" smtClean="0"/>
              <a:pPr/>
              <a:t>01.11.2017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8D1A8C-8F13-406D-B0DE-82A8C3AFE35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9023F65-3A0B-4A75-8E37-23563A28EB09}" type="datetimeFigureOut">
              <a:rPr lang="uk-UA" smtClean="0"/>
              <a:pPr/>
              <a:t>01.11.2017</a:t>
            </a:fld>
            <a:endParaRPr lang="uk-UA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31AD9A4-8720-4C26-87B1-B67D5416729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023F65-3A0B-4A75-8E37-23563A28EB09}" type="datetimeFigureOut">
              <a:rPr lang="uk-UA" smtClean="0"/>
              <a:pPr/>
              <a:t>01.11.2017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1AD9A4-8720-4C26-87B1-B67D5416729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9023F65-3A0B-4A75-8E37-23563A28EB09}" type="datetimeFigureOut">
              <a:rPr lang="uk-UA" smtClean="0"/>
              <a:pPr/>
              <a:t>01.11.2017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31AD9A4-8720-4C26-87B1-B67D5416729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023F65-3A0B-4A75-8E37-23563A28EB09}" type="datetimeFigureOut">
              <a:rPr lang="uk-UA" smtClean="0"/>
              <a:pPr/>
              <a:t>01.11.2017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1AD9A4-8720-4C26-87B1-B67D5416729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9023F65-3A0B-4A75-8E37-23563A28EB09}" type="datetimeFigureOut">
              <a:rPr lang="uk-UA" smtClean="0"/>
              <a:pPr/>
              <a:t>01.11.2017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31AD9A4-8720-4C26-87B1-B67D5416729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023F65-3A0B-4A75-8E37-23563A28EB09}" type="datetimeFigureOut">
              <a:rPr lang="uk-UA" smtClean="0"/>
              <a:pPr/>
              <a:t>01.11.2017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1AD9A4-8720-4C26-87B1-B67D5416729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023F65-3A0B-4A75-8E37-23563A28EB09}" type="datetimeFigureOut">
              <a:rPr lang="uk-UA" smtClean="0"/>
              <a:pPr/>
              <a:t>01.11.2017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1AD9A4-8720-4C26-87B1-B67D5416729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023F65-3A0B-4A75-8E37-23563A28EB09}" type="datetimeFigureOut">
              <a:rPr lang="uk-UA" smtClean="0"/>
              <a:pPr/>
              <a:t>01.11.2017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1AD9A4-8720-4C26-87B1-B67D5416729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9023F65-3A0B-4A75-8E37-23563A28EB09}" type="datetimeFigureOut">
              <a:rPr lang="uk-UA" smtClean="0"/>
              <a:pPr/>
              <a:t>01.11.2017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1AD9A4-8720-4C26-87B1-B67D5416729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023F65-3A0B-4A75-8E37-23563A28EB09}" type="datetimeFigureOut">
              <a:rPr lang="uk-UA" smtClean="0"/>
              <a:pPr/>
              <a:t>01.11.2017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1AD9A4-8720-4C26-87B1-B67D5416729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023F65-3A0B-4A75-8E37-23563A28EB09}" type="datetimeFigureOut">
              <a:rPr lang="uk-UA" smtClean="0"/>
              <a:pPr/>
              <a:t>01.11.2017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1AD9A4-8720-4C26-87B1-B67D5416729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9023F65-3A0B-4A75-8E37-23563A28EB09}" type="datetimeFigureOut">
              <a:rPr lang="uk-UA" smtClean="0"/>
              <a:pPr/>
              <a:t>01.11.2017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31AD9A4-8720-4C26-87B1-B67D5416729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NUL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NUL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альбом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866357">
            <a:off x="4192500" y="1145791"/>
            <a:ext cx="3374483" cy="1344591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ТВОРЧИЙ ЗВІТ </a:t>
            </a:r>
            <a:br>
              <a:rPr lang="uk-UA" sz="24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4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СУГАРІВСЬКОЇ ЗОШ </a:t>
            </a:r>
            <a:br>
              <a:rPr lang="uk-UA" sz="24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4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І-ІІІ СТУПЕНІВ</a:t>
            </a:r>
            <a:endParaRPr lang="uk-UA" sz="2400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0810180">
            <a:off x="4927733" y="2627632"/>
            <a:ext cx="3265483" cy="1603731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1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ВСЕУКРАЇНСЬКИЙ МІСЯЧНИК  </a:t>
            </a:r>
          </a:p>
          <a:p>
            <a:pPr algn="ctr"/>
            <a:r>
              <a:rPr lang="uk-UA" sz="1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“ШКІЛЬНА БІБЛІОТЕКА – ЗА ЗДОРОВИЙ СПОСІБ ЖИТТЯ”</a:t>
            </a:r>
          </a:p>
          <a:p>
            <a:pPr algn="ctr"/>
            <a:endParaRPr lang="uk-UA" sz="1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1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БІБЛІОТЕКАР </a:t>
            </a:r>
          </a:p>
          <a:p>
            <a:r>
              <a:rPr lang="uk-UA" sz="1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КИРИЧЕНКО Н. М.</a:t>
            </a:r>
            <a:endParaRPr lang="uk-UA" sz="1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1" descr="MCj0432459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101948">
            <a:off x="266030" y="2482528"/>
            <a:ext cx="3275842" cy="386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62428E-7 C -0.07153 -0.2074 -0.14288 -0.4148 -0.15868 -0.53272 C -0.17448 -0.65063 -0.14375 -0.6652 -0.09514 -0.70821 C -0.04653 -0.75121 0.06319 -0.78728 0.13333 -0.79052 C 0.20347 -0.79376 0.27257 -0.72809 0.32534 -0.72717 C 0.3783 -0.72624 0.3967 -0.77202 0.45069 -0.78428 C 0.50486 -0.79653 0.60034 -0.84347 0.65087 -0.80115 C 0.70139 -0.75884 0.73784 -0.60948 0.75399 -0.53063 C 0.77014 -0.45179 0.76597 -0.36115 0.74774 -0.32763 C 0.72951 -0.2941 0.66857 -0.33896 0.64444 -0.32971 C 0.62031 -0.32046 0.59566 -0.31283 0.6033 -0.2726 C 0.61094 -0.23237 0.66996 -0.11792 0.69062 -0.08878 C 0.71128 -0.05965 0.71267 -0.09919 0.72708 -0.09711 C 0.74114 -0.09503 0.77309 -0.09179 0.77621 -0.07607 C 0.77934 -0.06035 0.78021 -0.00624 0.74618 -0.00208 C 0.71215 0.00208 0.6085 -0.02011 0.57153 -0.05063 C 0.53455 -0.08115 0.53906 -0.15029 0.52396 -0.18589 C 0.50885 -0.2215 0.49566 -0.2985 0.4809 -0.26428 C 0.46649 -0.23006 0.44809 0.01688 0.43663 0.01896 C 0.425 0.02104 0.42795 -0.2467 0.41094 -0.25156 C 0.39427 -0.25641 0.35816 -0.06358 0.33507 -0.01063 C 0.3118 0.04231 0.28819 0.12971 0.27153 0.06567 C 0.25486 0.00162 0.22587 -0.34289 0.23507 -0.39537 C 0.24427 -0.44786 0.3118 -0.27376 0.32708 -0.24948 " pathEditMode="relative" ptsTypes="aaaaaaaaaaaaaaaaaaa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45277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10.10 </a:t>
            </a:r>
            <a:br>
              <a:rPr lang="uk-UA" sz="32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32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Бесіда «З'ясуй ситуацію на дорозі»</a:t>
            </a:r>
            <a:br>
              <a:rPr lang="uk-UA" sz="32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uk-UA" sz="3200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b="15807"/>
          <a:stretch>
            <a:fillRect/>
          </a:stretch>
        </p:blipFill>
        <p:spPr bwMode="auto">
          <a:xfrm>
            <a:off x="467544" y="1412776"/>
            <a:ext cx="3463854" cy="51845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 t="4088"/>
          <a:stretch>
            <a:fillRect/>
          </a:stretch>
        </p:blipFill>
        <p:spPr bwMode="auto">
          <a:xfrm>
            <a:off x="4499992" y="1412776"/>
            <a:ext cx="3054113" cy="52075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242048" cy="129614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11.10</a:t>
            </a:r>
            <a:b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Вікторина «Уважний пішохід» </a:t>
            </a:r>
            <a: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uk-UA" sz="3600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501008"/>
            <a:ext cx="3552395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НАТАША.jpg"/>
          <p:cNvPicPr>
            <a:picLocks noChangeAspect="1"/>
          </p:cNvPicPr>
          <p:nvPr/>
        </p:nvPicPr>
        <p:blipFill>
          <a:blip r:embed="rId3" cstate="print"/>
          <a:srcRect b="8697"/>
          <a:stretch>
            <a:fillRect/>
          </a:stretch>
        </p:blipFill>
        <p:spPr>
          <a:xfrm>
            <a:off x="3923928" y="1628800"/>
            <a:ext cx="3995936" cy="2736304"/>
          </a:xfrm>
          <a:prstGeom prst="rect">
            <a:avLst/>
          </a:prstGeom>
        </p:spPr>
      </p:pic>
      <p:pic>
        <p:nvPicPr>
          <p:cNvPr id="8" name="preview-image" descr="https://go2.imgsmail.ru/imgpreview?key=686421c657ec4318&amp;mb=imgdb_preview_10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725144"/>
            <a:ext cx="1512168" cy="1800200"/>
          </a:xfrm>
          <a:prstGeom prst="round2DiagRect">
            <a:avLst>
              <a:gd name="adj1" fmla="val 16667"/>
              <a:gd name="adj2" fmla="val 27292"/>
            </a:avLst>
          </a:prstGeom>
          <a:ln w="88900" cap="sq">
            <a:solidFill>
              <a:schemeClr val="bg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251520" y="1867180"/>
            <a:ext cx="36004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812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«Хто не цінує життя, той його не заслужив»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3812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000" b="1" dirty="0" smtClean="0">
              <a:solidFill>
                <a:srgbClr val="00B05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3812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Леонардо да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Вінчі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81281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12.10 - </a:t>
            </a:r>
            <a:r>
              <a:rPr lang="ru-RU" sz="3600" cap="none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Творчий</a:t>
            </a:r>
            <a:r>
              <a:rPr lang="ru-RU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проект «</a:t>
            </a:r>
            <a:r>
              <a:rPr lang="ru-RU" sz="3600" cap="none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Учні</a:t>
            </a:r>
            <a:r>
              <a:rPr lang="ru-RU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cap="none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обирають</a:t>
            </a:r>
            <a:r>
              <a:rPr lang="ru-RU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здоровий спосіб життя»</a:t>
            </a:r>
            <a: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uk-UA" sz="3600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348880"/>
            <a:ext cx="3520440" cy="3777283"/>
          </a:xfrm>
        </p:spPr>
        <p:txBody>
          <a:bodyPr>
            <a:normAutofit/>
          </a:bodyPr>
          <a:lstStyle/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5786454"/>
            <a:ext cx="521497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2000" b="1" cap="all" dirty="0" err="1" smtClean="0">
                <a:ln/>
                <a:solidFill>
                  <a:srgbClr val="FF0000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“Здоров</a:t>
            </a:r>
            <a:r>
              <a:rPr lang="en-US" sz="2000" b="1" cap="all" dirty="0" smtClean="0">
                <a:ln/>
                <a:solidFill>
                  <a:srgbClr val="FF0000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cap="all" dirty="0" smtClean="0">
                <a:ln/>
                <a:solidFill>
                  <a:srgbClr val="FF0000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я – це найбільший скарб,</a:t>
            </a:r>
          </a:p>
          <a:p>
            <a:r>
              <a:rPr lang="uk-UA" sz="2000" b="1" cap="all" dirty="0" smtClean="0">
                <a:ln/>
                <a:solidFill>
                  <a:srgbClr val="FF0000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перед яким все інше – </a:t>
            </a:r>
            <a:r>
              <a:rPr lang="uk-UA" sz="2000" b="1" cap="all" dirty="0" err="1" smtClean="0">
                <a:ln/>
                <a:solidFill>
                  <a:srgbClr val="FF0000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дрібниці”</a:t>
            </a:r>
            <a:endParaRPr lang="ru-RU" sz="2000" b="1" cap="all" dirty="0">
              <a:ln/>
              <a:solidFill>
                <a:srgbClr val="FF0000"/>
              </a:solidFill>
              <a:effectLst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D:\МОИ  ФОТКИ\6 кл\IMG_20160406_132901.jpg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714488"/>
            <a:ext cx="6143668" cy="3965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202884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13.10 </a:t>
            </a:r>
            <a:br>
              <a:rPr lang="ru-RU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Свято «Козацькому роду нема переводу»»</a:t>
            </a:r>
            <a: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uk-UA" sz="3600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348880"/>
            <a:ext cx="3520440" cy="3777283"/>
          </a:xfrm>
        </p:spPr>
        <p:txBody>
          <a:bodyPr>
            <a:normAutofit/>
          </a:bodyPr>
          <a:lstStyle/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988840"/>
            <a:ext cx="2664296" cy="19982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2066" y="1916832"/>
            <a:ext cx="2784309" cy="20882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077072"/>
            <a:ext cx="3240360" cy="24302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4077072"/>
            <a:ext cx="3240360" cy="24302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0" b="98125" l="1875" r="95000">
                        <a14:foregroundMark x1="18125" y1="35000" x2="18125" y2="35000"/>
                        <a14:foregroundMark x1="23750" y1="58750" x2="23750" y2="58750"/>
                        <a14:foregroundMark x1="24375" y1="58750" x2="24375" y2="58750"/>
                        <a14:foregroundMark x1="15625" y1="45625" x2="15625" y2="45625"/>
                        <a14:foregroundMark x1="15625" y1="45000" x2="15625" y2="45000"/>
                        <a14:foregroundMark x1="23750" y1="29375" x2="60000" y2="8750"/>
                        <a14:foregroundMark x1="75000" y1="16250" x2="79375" y2="46875"/>
                        <a14:foregroundMark x1="41875" y1="9375" x2="41875" y2="9375"/>
                        <a14:backgroundMark x1="9375" y1="9375" x2="9375" y2="9375"/>
                        <a14:backgroundMark x1="13750" y1="6875" x2="13750" y2="6875"/>
                        <a14:backgroundMark x1="22500" y1="6875" x2="22500" y2="6875"/>
                        <a14:backgroundMark x1="8125" y1="18125" x2="8125" y2="18125"/>
                        <a14:backgroundMark x1="14375" y1="10625" x2="14375" y2="10625"/>
                        <a14:backgroundMark x1="81875" y1="5000" x2="81875" y2="5000"/>
                        <a14:backgroundMark x1="84375" y1="5625" x2="86250" y2="6250"/>
                        <a14:backgroundMark x1="90625" y1="7500" x2="90625" y2="7500"/>
                        <a14:backgroundMark x1="91875" y1="8750" x2="92500" y2="10625"/>
                        <a14:backgroundMark x1="91250" y1="84375" x2="91250" y2="84375"/>
                        <a14:backgroundMark x1="84375" y1="89375" x2="84375" y2="89375"/>
                        <a14:backgroundMark x1="90000" y1="92500" x2="90000" y2="92500"/>
                        <a14:backgroundMark x1="6250" y1="79375" x2="6250" y2="79375"/>
                        <a14:backgroundMark x1="14375" y1="90000" x2="14375" y2="90000"/>
                        <a14:backgroundMark x1="7500" y1="86875" x2="7500" y2="86875"/>
                        <a14:backgroundMark x1="22500" y1="94375" x2="22500" y2="94375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551">
            <a:off x="3037647" y="1966657"/>
            <a:ext cx="1944017" cy="1944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202884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17.10 </a:t>
            </a:r>
            <a:br>
              <a:rPr lang="ru-RU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Виховна година «Корисні </a:t>
            </a:r>
            <a:r>
              <a:rPr lang="ru-RU" sz="3600" cap="none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шкідливі звички»</a:t>
            </a:r>
            <a: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uk-UA" sz="3600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348880"/>
            <a:ext cx="3520440" cy="3777283"/>
          </a:xfrm>
        </p:spPr>
        <p:txBody>
          <a:bodyPr>
            <a:normAutofit/>
          </a:bodyPr>
          <a:lstStyle/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857884" y="1571612"/>
            <a:ext cx="1857388" cy="13526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H:\МІСЯЧНИК 2017\Новая папка\IMG_20171019_1026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214554"/>
            <a:ext cx="5461039" cy="3071834"/>
          </a:xfrm>
          <a:prstGeom prst="rect">
            <a:avLst/>
          </a:prstGeom>
          <a:noFill/>
        </p:spPr>
      </p:pic>
      <p:pic>
        <p:nvPicPr>
          <p:cNvPr id="2051" name="Picture 3" descr="H:\МІСЯЧНИК 2017\Новая папка\IMG_20171019_1019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3000372"/>
            <a:ext cx="2071702" cy="3683026"/>
          </a:xfrm>
          <a:prstGeom prst="rect">
            <a:avLst/>
          </a:prstGeom>
          <a:noFill/>
        </p:spPr>
      </p:pic>
      <p:pic>
        <p:nvPicPr>
          <p:cNvPr id="7" name="Picture 4" descr="H:\МІСЯЧНИК 2017\Новая папка\IMG_20171019_1019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2996952"/>
            <a:ext cx="2050008" cy="3644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202884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18.10 </a:t>
            </a:r>
            <a:br>
              <a:rPr lang="ru-RU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Конкурс на кращу газету: </a:t>
            </a:r>
            <a:br>
              <a:rPr lang="ru-RU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«Ми за здоровий спосіб життя»</a:t>
            </a:r>
            <a: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uk-UA" sz="3600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348880"/>
            <a:ext cx="3520440" cy="3777283"/>
          </a:xfrm>
        </p:spPr>
        <p:txBody>
          <a:bodyPr>
            <a:normAutofit/>
          </a:bodyPr>
          <a:lstStyle/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:\МІСЯЧНИК 2017\Новая папка\IMG_20171019_1018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928802"/>
            <a:ext cx="4063996" cy="2285998"/>
          </a:xfrm>
          <a:prstGeom prst="rect">
            <a:avLst/>
          </a:prstGeom>
          <a:noFill/>
        </p:spPr>
      </p:pic>
      <p:pic>
        <p:nvPicPr>
          <p:cNvPr id="3075" name="Picture 3" descr="H:\МІСЯЧНИК 2017\Новая папка\IMG_20171019_1018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86256"/>
            <a:ext cx="4222747" cy="2375295"/>
          </a:xfrm>
          <a:prstGeom prst="rect">
            <a:avLst/>
          </a:prstGeom>
          <a:noFill/>
        </p:spPr>
      </p:pic>
      <p:pic>
        <p:nvPicPr>
          <p:cNvPr id="3076" name="Picture 4" descr="H:\МІСЯЧНИК 2017\Новая папка\IMG_20171019_1019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928802"/>
            <a:ext cx="2643206" cy="46990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None/>
            </a:pP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Шкільна бібліотека підтримує 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тісний зв'язок з сільською бібліотекою.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 в тісній співпраці проводимо 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тематичні книжкові виставки,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свята, виготовляємо тематичні папки, 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які стосуються історії села, 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історії бібліотеки, сільський 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бібліотекар часто приходить до школярів.</a:t>
            </a:r>
          </a:p>
          <a:p>
            <a:endParaRPr lang="ru-RU" b="1" dirty="0" smtClean="0">
              <a:solidFill>
                <a:srgbClr val="000000"/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14290"/>
            <a:ext cx="750099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19.10 </a:t>
            </a:r>
            <a:endParaRPr lang="uk-UA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Екскурсія до сільської бібліотеки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2" descr="F:\САЙТ\САЙТ 22222\ФОТОГАЛЕРЕЯ\У ГОСТЯХ В СІЛЬСЬКІЙ БІБЛІОТЕЦІ\DSCI000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2214554"/>
            <a:ext cx="381126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46588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20.10 </a:t>
            </a:r>
            <a:br>
              <a:rPr lang="ru-RU" sz="32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строю та </a:t>
            </a:r>
            <a:r>
              <a:rPr lang="ru-RU" sz="3200" cap="none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пісні</a:t>
            </a:r>
            <a:r>
              <a:rPr lang="uk-UA" sz="32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3011827" cy="22588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340768"/>
            <a:ext cx="3744416" cy="2808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 l="26531" t="24490" r="20408" b="18367"/>
          <a:stretch>
            <a:fillRect/>
          </a:stretch>
        </p:blipFill>
        <p:spPr bwMode="auto">
          <a:xfrm>
            <a:off x="323528" y="3717031"/>
            <a:ext cx="3528392" cy="28498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 l="18182" t="24242" r="34091" b="27273"/>
          <a:stretch>
            <a:fillRect/>
          </a:stretch>
        </p:blipFill>
        <p:spPr bwMode="auto">
          <a:xfrm>
            <a:off x="4499992" y="4293096"/>
            <a:ext cx="3096344" cy="23591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5" y="285728"/>
            <a:ext cx="764386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23.10 </a:t>
            </a:r>
            <a:endParaRPr lang="uk-UA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Виховна година «Молодь за здоров’я»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60d46U78hqs"/>
          <p:cNvPicPr>
            <a:picLocks noChangeAspect="1" noChangeArrowheads="1"/>
          </p:cNvPicPr>
          <p:nvPr/>
        </p:nvPicPr>
        <p:blipFill>
          <a:blip r:embed="rId2">
            <a:lum bright="-20000" contrast="20000"/>
          </a:blip>
          <a:srcRect b="28354"/>
          <a:stretch>
            <a:fillRect/>
          </a:stretch>
        </p:blipFill>
        <p:spPr bwMode="auto">
          <a:xfrm>
            <a:off x="857224" y="1357298"/>
            <a:ext cx="2643206" cy="28998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27" name="Picture 3" descr="361hptcwvkmz12804331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357298"/>
            <a:ext cx="2428892" cy="1964102"/>
          </a:xfrm>
          <a:prstGeom prst="rect">
            <a:avLst/>
          </a:prstGeom>
          <a:noFill/>
          <a:ln w="9525" cap="rnd" algn="in">
            <a:solidFill>
              <a:srgbClr val="000000"/>
            </a:solidFill>
            <a:prstDash val="sysDot"/>
            <a:miter lim="800000"/>
            <a:headEnd/>
            <a:tailEnd/>
          </a:ln>
          <a:effectLst/>
        </p:spPr>
      </p:pic>
      <p:pic>
        <p:nvPicPr>
          <p:cNvPr id="1028" name="Picture 4" descr="334533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38854">
            <a:off x="3539358" y="3454404"/>
            <a:ext cx="3889286" cy="2794376"/>
          </a:xfrm>
          <a:prstGeom prst="rect">
            <a:avLst/>
          </a:prstGeom>
          <a:noFill/>
          <a:ln w="9525" cap="rnd" algn="in">
            <a:solidFill>
              <a:srgbClr val="000000"/>
            </a:solidFill>
            <a:prstDash val="sysDot"/>
            <a:miter lim="800000"/>
            <a:headEnd/>
            <a:tailEnd/>
          </a:ln>
          <a:effectLst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500034" y="4500570"/>
            <a:ext cx="285752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Ь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99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Є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'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Calibri" pitchFamily="34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28604"/>
            <a:ext cx="796228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24.10 </a:t>
            </a:r>
            <a:endParaRPr lang="uk-UA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Перегляд відеофільму: «Їжа і здоров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`</a:t>
            </a:r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я»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1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1928802"/>
            <a:ext cx="5048285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286380" y="2571744"/>
            <a:ext cx="285752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ЗДОРОВИМ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БУТИ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ВИГІДНО!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Calibri" pitchFamily="34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0" descr="CG13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123909"/>
              </a:clrFrom>
              <a:clrTo>
                <a:srgbClr val="12390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 rot="1087999" flipH="1">
            <a:off x="5959620" y="4245084"/>
            <a:ext cx="1474282" cy="226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альбом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 rot="20466914">
            <a:off x="741176" y="1495619"/>
            <a:ext cx="2940600" cy="5032756"/>
          </a:xfrm>
        </p:spPr>
        <p:txBody>
          <a:bodyPr anchor="ctr">
            <a:noAutofit/>
          </a:bodyPr>
          <a:lstStyle/>
          <a:p>
            <a:pPr>
              <a:buNone/>
            </a:pPr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02.10 - Відкриття місячника. Усний журнал: «Здоровий спосіб життя»</a:t>
            </a:r>
          </a:p>
          <a:p>
            <a:pPr>
              <a:buNone/>
            </a:pPr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02.10-31.10 - Книжкова виставка:</a:t>
            </a:r>
          </a:p>
          <a:p>
            <a:pPr>
              <a:buNone/>
            </a:pPr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    «Зірки Олімпу»</a:t>
            </a:r>
          </a:p>
          <a:p>
            <a:pPr>
              <a:buNone/>
            </a:pPr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03.10-06.10 - Конкурс малюнків: «Ми за здоровий спосіб життя»</a:t>
            </a:r>
          </a:p>
          <a:p>
            <a:pPr>
              <a:buNone/>
            </a:pPr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04.10 - Бесіда з медичним працівником школи «Гігієна тіла»</a:t>
            </a:r>
          </a:p>
          <a:p>
            <a:pPr>
              <a:buNone/>
            </a:pPr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05.10 - Виховна година «Безпека  пішоходів»</a:t>
            </a:r>
          </a:p>
          <a:p>
            <a:pPr>
              <a:buNone/>
            </a:pPr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09.10-13.10 - Фотоконкурс: «Я і уроки фізичної культури»</a:t>
            </a:r>
          </a:p>
          <a:p>
            <a:pPr>
              <a:buNone/>
            </a:pPr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10.10 – Бесіда «З'ясуй ситуацію на дорозі»</a:t>
            </a:r>
          </a:p>
          <a:p>
            <a:pPr>
              <a:buNone/>
            </a:pPr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11.10 – Вікторина «Уважний пішохід»</a:t>
            </a:r>
          </a:p>
          <a:p>
            <a:pPr>
              <a:buNone/>
            </a:pPr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12.10 - Творчий проект «Учні обирають здоровий спосіб життя»</a:t>
            </a:r>
          </a:p>
          <a:p>
            <a:pPr>
              <a:buNone/>
            </a:pPr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«Вплив алкоголю на здоров’я людини».</a:t>
            </a:r>
          </a:p>
          <a:p>
            <a:pPr>
              <a:buNone/>
            </a:pPr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« Тютюн -  ворог людини».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 rot="20318608">
            <a:off x="4747056" y="625687"/>
            <a:ext cx="3295214" cy="4746445"/>
          </a:xfrm>
        </p:spPr>
        <p:txBody>
          <a:bodyPr anchor="t">
            <a:normAutofit fontScale="25000" lnSpcReduction="20000"/>
          </a:bodyPr>
          <a:lstStyle/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«Наркоманія – глобальна проблема ХХІ століття»</a:t>
            </a:r>
          </a:p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13.10 - Модуль: «Козацькому роду нема переводу»</a:t>
            </a:r>
          </a:p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17.10 - Виховна година «Корисні і шкідливі звички»</a:t>
            </a:r>
          </a:p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18.10 - Конкурс на кращу газету: «Ми за здоровий спосіб життя»</a:t>
            </a:r>
          </a:p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19.10 - Екскурсія до сільської бібліотеки</a:t>
            </a:r>
          </a:p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20.10 – Конкурс строю та пісні.</a:t>
            </a:r>
          </a:p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23.10 - Виховна година «Молодь за здоров’я»</a:t>
            </a:r>
          </a:p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24.10 - Перегляд відеофільму: «Їжа і здоров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`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я»</a:t>
            </a:r>
          </a:p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25.10 - Виховна година «Урок здоров’я»</a:t>
            </a:r>
          </a:p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26.10 - Виховна година «Правила Дорожнього Руху»</a:t>
            </a:r>
          </a:p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27.10 - Перегляд презентації: «14 фактів про здоров’я людини та стимул до здорового способу життя»</a:t>
            </a:r>
          </a:p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30.10 - Перегляд презентація: «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Здорова нація – здорове харчування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31.10 - Закриття місячника. Підведення                                   підсумків.</a:t>
            </a:r>
          </a:p>
          <a:p>
            <a:endParaRPr lang="uk-UA" sz="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5720" y="285728"/>
            <a:ext cx="750099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25.10 </a:t>
            </a:r>
            <a:endParaRPr lang="uk-UA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Виховна година «Урок здоров’я»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9" name="Picture 3" descr="H:\МІСЯЧНИК 2017\Новая папка\IMG_20171019_1132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85926"/>
            <a:ext cx="3929090" cy="2210113"/>
          </a:xfrm>
          <a:prstGeom prst="rect">
            <a:avLst/>
          </a:prstGeom>
          <a:noFill/>
        </p:spPr>
      </p:pic>
      <p:pic>
        <p:nvPicPr>
          <p:cNvPr id="4100" name="Picture 4" descr="H:\МІСЯЧНИК 2017\Новая папка\IMG_20171019_1133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4071942"/>
            <a:ext cx="4572000" cy="2571750"/>
          </a:xfrm>
          <a:prstGeom prst="rect">
            <a:avLst/>
          </a:prstGeom>
          <a:noFill/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4572000" y="1714488"/>
            <a:ext cx="3286148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Здоров’я  бережіть, доки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малі,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мудрими йдіть по цій землі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4214818"/>
            <a:ext cx="25717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Хай кожен з вас запам’ятає,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 без здоров’я щастя не буває !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7158" y="142852"/>
            <a:ext cx="759773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26.10</a:t>
            </a:r>
          </a:p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Виховна година «Правила Дорожнього Руху»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7890" name="Picture 2" descr="H:\РОБОТА ПО КЛАСУ\фото ПДР 11 клас\DSCN339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785926"/>
            <a:ext cx="2928958" cy="2196718"/>
          </a:xfrm>
          <a:prstGeom prst="rect">
            <a:avLst/>
          </a:prstGeom>
          <a:noFill/>
        </p:spPr>
      </p:pic>
      <p:pic>
        <p:nvPicPr>
          <p:cNvPr id="37891" name="Picture 3" descr="H:\РОБОТА ПО КЛАСУ\фото ПДР 11 клас\DSCN33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714488"/>
            <a:ext cx="2857520" cy="2143140"/>
          </a:xfrm>
          <a:prstGeom prst="rect">
            <a:avLst/>
          </a:prstGeom>
          <a:noFill/>
        </p:spPr>
      </p:pic>
      <p:pic>
        <p:nvPicPr>
          <p:cNvPr id="37889" name="Picture 1" descr="H:\РОБОТА ПО КЛАСУ\фото ПДР 11 клас\DSCN339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4000504"/>
            <a:ext cx="3432224" cy="2574168"/>
          </a:xfrm>
          <a:prstGeom prst="rect">
            <a:avLst/>
          </a:prstGeom>
          <a:noFill/>
        </p:spPr>
      </p:pic>
      <p:pic>
        <p:nvPicPr>
          <p:cNvPr id="37892" name="Picture 4" descr="H:\РОБОТА ПО КЛАСУ\фото ПДР 11 клас\DSCN339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4071942"/>
            <a:ext cx="3143271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143116"/>
            <a:ext cx="3520440" cy="39830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Правильний режим праці та відпочинку.</a:t>
            </a:r>
          </a:p>
          <a:p>
            <a:pPr>
              <a:buNone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Щоденна рухова активність.</a:t>
            </a:r>
          </a:p>
          <a:p>
            <a:pPr>
              <a:buNone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Повноцінний нічний сон.</a:t>
            </a:r>
          </a:p>
          <a:p>
            <a:pPr>
              <a:buNone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Раціональне харчування.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597" y="0"/>
            <a:ext cx="7715304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27.10 </a:t>
            </a:r>
            <a:endParaRPr lang="uk-UA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Перегляд презентації: «14 фактів про здоров’я людини та стимул до здорового способу життя»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2214554"/>
            <a:ext cx="39290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Відмова від шкідливих звичок.</a:t>
            </a:r>
          </a:p>
          <a:p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Загартовування водою, повітрям, сонцем.</a:t>
            </a:r>
          </a:p>
          <a:p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Оптимізм і вміння володіти емоціями.</a:t>
            </a:r>
          </a:p>
          <a:p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Здатність протистояти стресам, розслаблятися й повноцінно відпочивати.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" descr="30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60" y="4071942"/>
            <a:ext cx="1785950" cy="17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85720" y="2500306"/>
            <a:ext cx="3286148" cy="3625857"/>
          </a:xfrm>
        </p:spPr>
        <p:txBody>
          <a:bodyPr/>
          <a:lstStyle/>
          <a:p>
            <a:pPr algn="ctr"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Нехай їжа буде вашими ліками, а ліки їжею.</a:t>
            </a:r>
          </a:p>
          <a:p>
            <a:pPr algn="r">
              <a:buNone/>
            </a:pPr>
            <a:endParaRPr lang="uk-UA" sz="1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ГІППОКРАТ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142852"/>
            <a:ext cx="72756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30.10</a:t>
            </a:r>
          </a:p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Перегляд презентації: </a:t>
            </a:r>
          </a:p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Здорова </a:t>
            </a:r>
            <a:r>
              <a:rPr lang="ru-RU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нація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здорове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харчування</a:t>
            </a:r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Picture 5" descr="F:\ДЕНЬ ЗЕМЛИ\DSCN4420.JPG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05" y="2071678"/>
            <a:ext cx="4267577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CG13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123909"/>
              </a:clrFrom>
              <a:clrTo>
                <a:srgbClr val="12390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 rot="20651139">
            <a:off x="82308" y="4051260"/>
            <a:ext cx="1757309" cy="2421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dirty="0" smtClean="0">
                <a:latin typeface="Times New Roman" pitchFamily="18" charset="0"/>
                <a:cs typeface="Times New Roman" pitchFamily="18" charset="0"/>
              </a:rPr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143116"/>
            <a:ext cx="3520440" cy="3983047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БУДЬТЕ </a:t>
            </a: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ЗДОРОВИМИ </a:t>
            </a:r>
            <a:r>
              <a:rPr lang="uk-UA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ТА</a:t>
            </a:r>
          </a:p>
          <a:p>
            <a:pPr algn="ctr">
              <a:buNone/>
            </a:pPr>
            <a:r>
              <a:rPr lang="uk-UA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ЩАСЛИВИМИ</a:t>
            </a:r>
            <a:endParaRPr lang="uk-UA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627" r="13627"/>
          <a:stretch>
            <a:fillRect/>
          </a:stretch>
        </p:blipFill>
        <p:spPr>
          <a:xfrm>
            <a:off x="4000496" y="2071678"/>
            <a:ext cx="3903174" cy="4024112"/>
          </a:xfrm>
        </p:spPr>
      </p:pic>
      <p:sp>
        <p:nvSpPr>
          <p:cNvPr id="6" name="Прямоугольник 5"/>
          <p:cNvSpPr/>
          <p:nvPr/>
        </p:nvSpPr>
        <p:spPr>
          <a:xfrm>
            <a:off x="285720" y="285728"/>
            <a:ext cx="764386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31.10 </a:t>
            </a:r>
            <a:endParaRPr lang="uk-UA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Закриття місячника. Підведення                                   підсумків.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10" descr="CG13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123909"/>
              </a:clrFrom>
              <a:clrTo>
                <a:srgbClr val="12390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 rot="2657300">
            <a:off x="238414" y="1126762"/>
            <a:ext cx="1757309" cy="2421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5" descr="AG00373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357290" y="5143512"/>
            <a:ext cx="1714512" cy="1498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52478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02.10</a:t>
            </a:r>
            <a:br>
              <a:rPr lang="ru-RU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cap="none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Відкриття</a:t>
            </a:r>
            <a:r>
              <a:rPr lang="ru-RU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cap="none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місячника</a:t>
            </a:r>
            <a:r>
              <a:rPr lang="ru-RU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cap="none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Усний</a:t>
            </a:r>
            <a:r>
              <a:rPr lang="ru-RU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журнал: «Здоровий спосіб життя»</a:t>
            </a:r>
            <a:endParaRPr lang="ru-RU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457200" y="1844824"/>
            <a:ext cx="3520440" cy="4281339"/>
          </a:xfrm>
        </p:spPr>
        <p:txBody>
          <a:bodyPr>
            <a:noAutofit/>
          </a:bodyPr>
          <a:lstStyle/>
          <a:p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Навчіться дбати про своє здоров'я!</a:t>
            </a:r>
          </a:p>
          <a:p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Ніхто не в змозі розсердити Вас, якщо ви цього самі не хочете!</a:t>
            </a:r>
          </a:p>
          <a:p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Умійте вислуховувати інших!</a:t>
            </a:r>
          </a:p>
          <a:p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Тримайте в чистоті  Ваші думки, душу і тіло!</a:t>
            </a:r>
          </a:p>
          <a:p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Ніколи не приймайте рішення в стані роздратування, емоційного збудження чи пригнічення!</a:t>
            </a:r>
          </a:p>
          <a:p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Посмішка та  почуття гумору — чудова зброя!</a:t>
            </a:r>
          </a:p>
          <a:p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Навчіться влаштовувати собі свято серед сірих буднів!</a:t>
            </a:r>
          </a:p>
          <a:p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Не повертайтеся в минуле і не заглядайте в майбутнє — краще подбайте про теперішнє!</a:t>
            </a:r>
          </a:p>
          <a:p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Пам'ятайте: зло повертається бумерангом, а добро воздасться сторицею!</a:t>
            </a:r>
          </a:p>
          <a:p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Любов — понад усе! Коли мовчиш —  мовчи з любові. Коли говориш — говори з любові. Коли виправляєш — виправляй з любові. Май завжди в глибині серця корінь любові!</a:t>
            </a:r>
          </a:p>
          <a:p>
            <a:endParaRPr lang="uk-UA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995936" y="1916832"/>
            <a:ext cx="3168352" cy="1008112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 rtl="0"/>
            <a:r>
              <a:rPr lang="uk-UA" sz="3600" b="1" kern="10" spc="0" dirty="0" smtClean="0">
                <a:ln w="18034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7961" dir="8100000" algn="ctr" rotWithShape="0">
                    <a:srgbClr val="A5A5A5">
                      <a:alpha val="74998"/>
                    </a:srgbClr>
                  </a:outerShdw>
                </a:effectLst>
                <a:latin typeface="Arial Black"/>
              </a:rPr>
              <a:t>10 ПРАВИЛ</a:t>
            </a:r>
          </a:p>
          <a:p>
            <a:pPr algn="ctr" rtl="0"/>
            <a:r>
              <a:rPr lang="uk-UA" sz="3600" b="1" kern="10" spc="0" dirty="0" smtClean="0">
                <a:ln w="18034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7961" dir="8100000" algn="ctr" rotWithShape="0">
                    <a:srgbClr val="A5A5A5">
                      <a:alpha val="74998"/>
                    </a:srgbClr>
                  </a:outerShdw>
                </a:effectLst>
                <a:latin typeface="Arial Black"/>
              </a:rPr>
              <a:t>ЗДОРОВОГО ЖИТТЯ</a:t>
            </a:r>
            <a:endParaRPr lang="uk-UA" sz="3600" b="1" kern="10" spc="0" dirty="0">
              <a:ln w="18034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17961" dir="8100000" algn="ctr" rotWithShape="0">
                  <a:srgbClr val="A5A5A5">
                    <a:alpha val="74998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051" name="Picture 3" descr="doct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4980">
            <a:off x="4741853" y="2590154"/>
            <a:ext cx="3717331" cy="373857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52" name="Picture 4" descr="0_5c97d_95e9fc60_S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 rot="-408122">
            <a:off x="3552688" y="4000028"/>
            <a:ext cx="2488930" cy="239068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242048" cy="122413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02.10 - 31.10 </a:t>
            </a:r>
            <a:br>
              <a:rPr lang="uk-UA" sz="32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32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Книжкова виставка </a:t>
            </a:r>
            <a:br>
              <a:rPr lang="uk-UA" sz="32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32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uk-UA" sz="32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Зірки Олімпу</a:t>
            </a:r>
            <a:r>
              <a:rPr lang="ru-RU" sz="32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»</a:t>
            </a:r>
            <a:endParaRPr lang="uk-UA" sz="3200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772816"/>
            <a:ext cx="4032448" cy="22682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4149080"/>
            <a:ext cx="4245988" cy="25652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772816"/>
            <a:ext cx="2767807" cy="49205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9458" name="Picture 2" descr="H:\МІСЯЧНИК 2017\Новая папка\IMG_20171019_1419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1785926"/>
            <a:ext cx="2732504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52478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03.10 – 06.10</a:t>
            </a:r>
            <a:br>
              <a:rPr lang="ru-RU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Конкурс малюнків </a:t>
            </a:r>
            <a:br>
              <a:rPr lang="ru-RU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«Ми за здоровий спосіб життя»</a:t>
            </a:r>
            <a:endParaRPr lang="ru-RU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309276" y="5805264"/>
            <a:ext cx="43364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Здоров'я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дорожче золота» 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(В. Шекспір)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:\МІСЯЧНИК 2017\Новая папка\IMG_20171019_1019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77223" y="1637301"/>
            <a:ext cx="1714512" cy="2297513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</p:pic>
      <p:pic>
        <p:nvPicPr>
          <p:cNvPr id="1028" name="Picture 4" descr="H:\МІСЯЧНИК 2017\Новая папка\IMG_20171019_1019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5" y="2285992"/>
            <a:ext cx="2571765" cy="285752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</p:pic>
      <p:pic>
        <p:nvPicPr>
          <p:cNvPr id="1029" name="Picture 5" descr="H:\МІСЯЧНИК 2017\Новая папка\IMG_20171019_1020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11813" y="4345915"/>
            <a:ext cx="2885314" cy="176586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</p:pic>
      <p:pic>
        <p:nvPicPr>
          <p:cNvPr id="1030" name="Picture 6" descr="H:\МІСЯЧНИК 2017\Новая папка\IMG_20171019_10205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4710908" y="2790026"/>
            <a:ext cx="3937026" cy="2214578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88482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04.10 </a:t>
            </a:r>
            <a:b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Бесіда з медичним працівником школи «Гігієна тіла»</a:t>
            </a:r>
            <a: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uk-UA" sz="3600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Содержимое 10" descr="IMG_20171009_13112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276872"/>
            <a:ext cx="5076056" cy="3240360"/>
          </a:xfrm>
        </p:spPr>
      </p:pic>
      <p:sp>
        <p:nvSpPr>
          <p:cNvPr id="6" name="Прямоугольник 5"/>
          <p:cNvSpPr/>
          <p:nvPr/>
        </p:nvSpPr>
        <p:spPr>
          <a:xfrm>
            <a:off x="5436096" y="1916832"/>
            <a:ext cx="25922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Якщо з песиком погрався</a:t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 поснідати зібрався,</a:t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Пам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`</a:t>
            </a:r>
            <a:r>
              <a:rPr lang="uk-UA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ятай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просту науку -</a:t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Неодмінно вимий руки.</a:t>
            </a:r>
          </a:p>
          <a:p>
            <a:pPr lvl="0"/>
            <a:endParaRPr lang="uk-UA" b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3789040"/>
            <a:ext cx="25202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Душ малюк, щодня приймай,</a:t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 завжди доречно, Після нього одягай  Тільки чисті речі…</a:t>
            </a:r>
            <a:endParaRPr lang="uk-UA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52478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05.10 </a:t>
            </a:r>
            <a:b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Виховна година «Безпека пішоходів» </a:t>
            </a:r>
            <a: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uk-UA" sz="3600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714488"/>
            <a:ext cx="2400288" cy="441167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Два колеса і дві педалі.</a:t>
            </a:r>
          </a:p>
          <a:p>
            <a:pPr>
              <a:buNone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Лечу вперед в безмежні далі.</a:t>
            </a:r>
          </a:p>
          <a:p>
            <a:pPr>
              <a:buNone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 з рук керма не випускаю, </a:t>
            </a:r>
          </a:p>
          <a:p>
            <a:pPr>
              <a:buNone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 правила дорожні знаю.</a:t>
            </a:r>
            <a:endParaRPr lang="uk-UA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32414" r="11359"/>
          <a:stretch>
            <a:fillRect/>
          </a:stretch>
        </p:blipFill>
        <p:spPr bwMode="auto">
          <a:xfrm>
            <a:off x="2928926" y="1571612"/>
            <a:ext cx="4963422" cy="463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7242048" cy="208823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06.10 </a:t>
            </a:r>
            <a:b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Конкурс малюнків «Увага діти на дорозі» </a:t>
            </a:r>
            <a:r>
              <a:rPr lang="uk-UA" sz="40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uk-UA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УВАГА ДІТИ НА ДОРОЗІ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916832"/>
            <a:ext cx="6912768" cy="3883099"/>
          </a:xfrm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771800" y="5805264"/>
            <a:ext cx="52300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Щоб дійти до мети, треба перш за все йти.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Оноре де Бальзак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88482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36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09.10 – 13.10 </a:t>
            </a:r>
            <a:br>
              <a:rPr lang="uk-UA" sz="36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uk-UA" sz="36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Фотоконкурс «Я і уроки фізичної культури»</a:t>
            </a:r>
            <a:r>
              <a:rPr lang="uk-UA" sz="36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cap="none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uk-UA" sz="3600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4355976" y="1916832"/>
            <a:ext cx="32739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93725" algn="l"/>
                <a:tab pos="914400" algn="l"/>
              </a:tabLst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Рух – це життя</a:t>
            </a:r>
            <a:endParaRPr kumimoji="0" lang="uk-UA" sz="4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98125" l="1875" r="95000">
                        <a14:foregroundMark x1="18125" y1="35000" x2="18125" y2="35000"/>
                        <a14:foregroundMark x1="23750" y1="58750" x2="23750" y2="58750"/>
                        <a14:foregroundMark x1="24375" y1="58750" x2="24375" y2="58750"/>
                        <a14:foregroundMark x1="15625" y1="45625" x2="15625" y2="45625"/>
                        <a14:foregroundMark x1="15625" y1="45000" x2="15625" y2="45000"/>
                        <a14:foregroundMark x1="23750" y1="29375" x2="60000" y2="8750"/>
                        <a14:foregroundMark x1="75000" y1="16250" x2="79375" y2="46875"/>
                        <a14:foregroundMark x1="41875" y1="9375" x2="41875" y2="9375"/>
                        <a14:backgroundMark x1="9375" y1="9375" x2="9375" y2="9375"/>
                        <a14:backgroundMark x1="13750" y1="6875" x2="13750" y2="6875"/>
                        <a14:backgroundMark x1="22500" y1="6875" x2="22500" y2="6875"/>
                        <a14:backgroundMark x1="8125" y1="18125" x2="8125" y2="18125"/>
                        <a14:backgroundMark x1="14375" y1="10625" x2="14375" y2="10625"/>
                        <a14:backgroundMark x1="81875" y1="5000" x2="81875" y2="5000"/>
                        <a14:backgroundMark x1="84375" y1="5625" x2="86250" y2="6250"/>
                        <a14:backgroundMark x1="90625" y1="7500" x2="90625" y2="7500"/>
                        <a14:backgroundMark x1="91875" y1="8750" x2="92500" y2="10625"/>
                        <a14:backgroundMark x1="91250" y1="84375" x2="91250" y2="84375"/>
                        <a14:backgroundMark x1="84375" y1="89375" x2="84375" y2="89375"/>
                        <a14:backgroundMark x1="90000" y1="92500" x2="90000" y2="92500"/>
                        <a14:backgroundMark x1="6250" y1="79375" x2="6250" y2="79375"/>
                        <a14:backgroundMark x1="14375" y1="90000" x2="14375" y2="90000"/>
                        <a14:backgroundMark x1="7500" y1="86875" x2="7500" y2="86875"/>
                        <a14:backgroundMark x1="22500" y1="94375" x2="22500" y2="94375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551">
            <a:off x="4449358" y="2802303"/>
            <a:ext cx="3023318" cy="3023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:\МІСЯЧНИК 2017\фото естафета\IMG_20160909_1206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857364"/>
            <a:ext cx="3521075" cy="1980605"/>
          </a:xfrm>
          <a:prstGeom prst="rect">
            <a:avLst/>
          </a:prstGeom>
          <a:noFill/>
        </p:spPr>
      </p:pic>
      <p:pic>
        <p:nvPicPr>
          <p:cNvPr id="1027" name="Picture 3" descr="H:\МІСЯЧНИК 2017\фото естафета\IMG_20160909_124924.jpg"/>
          <p:cNvPicPr>
            <a:picLocks noChangeAspect="1" noChangeArrowheads="1"/>
          </p:cNvPicPr>
          <p:nvPr/>
        </p:nvPicPr>
        <p:blipFill>
          <a:blip r:embed="rId5" cstate="print"/>
          <a:srcRect l="16071" t="19047" r="22321"/>
          <a:stretch>
            <a:fillRect/>
          </a:stretch>
        </p:blipFill>
        <p:spPr bwMode="auto">
          <a:xfrm>
            <a:off x="1000100" y="4000504"/>
            <a:ext cx="3286148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489</TotalTime>
  <Words>698</Words>
  <Application>Microsoft Office PowerPoint</Application>
  <PresentationFormat>Экран (4:3)</PresentationFormat>
  <Paragraphs>124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Изящная</vt:lpstr>
      <vt:lpstr>ТВОРЧИЙ ЗВІТ  СУГАРІВСЬКОЇ ЗОШ  І-ІІІ СТУПЕНІВ</vt:lpstr>
      <vt:lpstr>Слайд 2</vt:lpstr>
      <vt:lpstr>02.10 Відкриття місячника. Усний журнал: «Здоровий спосіб життя»</vt:lpstr>
      <vt:lpstr>02.10 - 31.10  Книжкова виставка   «Зірки Олімпу»</vt:lpstr>
      <vt:lpstr>03.10 – 06.10 Конкурс малюнків  «Ми за здоровий спосіб життя»</vt:lpstr>
      <vt:lpstr>          04.10  Бесіда з медичним працівником школи «Гігієна тіла» </vt:lpstr>
      <vt:lpstr>          05.10   Виховна година «Безпека пішоходів»  </vt:lpstr>
      <vt:lpstr>06.10   Конкурс малюнків «Увага діти на дорозі»  </vt:lpstr>
      <vt:lpstr>          09.10 – 13.10  Фотоконкурс «Я і уроки фізичної культури» </vt:lpstr>
      <vt:lpstr>10.10  Бесіда «З'ясуй ситуацію на дорозі» </vt:lpstr>
      <vt:lpstr>          11.10 Вікторина «Уважний пішохід»  </vt:lpstr>
      <vt:lpstr>         12.10 - Творчий проект «Учні обирають здоровий спосіб життя» </vt:lpstr>
      <vt:lpstr>         13.10  Свято «Козацькому роду нема переводу»» </vt:lpstr>
      <vt:lpstr>         17.10  Виховна година «Корисні і шкідливі звички» </vt:lpstr>
      <vt:lpstr>         18.10  Конкурс на кращу газету:  «Ми за здоровий спосіб життя» </vt:lpstr>
      <vt:lpstr>Слайд 16</vt:lpstr>
      <vt:lpstr>20.10  Конкурс строю та пісні </vt:lpstr>
      <vt:lpstr>Слайд 18</vt:lpstr>
      <vt:lpstr>Слайд 19</vt:lpstr>
      <vt:lpstr>Слайд 20</vt:lpstr>
      <vt:lpstr>Слайд 21</vt:lpstr>
      <vt:lpstr>Слайд 22</vt:lpstr>
      <vt:lpstr>  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Назар</dc:creator>
  <cp:lastModifiedBy>BEST</cp:lastModifiedBy>
  <cp:revision>61</cp:revision>
  <dcterms:created xsi:type="dcterms:W3CDTF">2017-09-30T17:00:34Z</dcterms:created>
  <dcterms:modified xsi:type="dcterms:W3CDTF">2017-11-01T11:33:02Z</dcterms:modified>
</cp:coreProperties>
</file>